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7562100" cx="106893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2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2" orient="horz"/>
        <p:guide pos="336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435865791_1_0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4358657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356cbd1b_0_98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356cbd1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4356cbd1b_0_104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4356cbd1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4356cbd1b_0_112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4356cbd1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4356cbd1b_0_64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4356cbd1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4356cbd1b_25_3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4356cbd1b_2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356cbd1b_0_120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4356cbd1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356cbd1b_0_127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356cbd1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4356cbd1b_0_135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4356cbd1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356cbd1b_0_148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4356cbd1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4356cbd1b_0_154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4356cbd1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4356cbd1b_0_46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4356cbd1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356cbd1b_0_169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356cbd1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4356cbd1b_0_177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4356cbd1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4356cbd1b_3_0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4356cbd1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4356cbd1b_25_11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4356cbd1b_2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4356cbd1b_1_0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4356cbd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4356cbd1b_16_9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4356cbd1b_1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4356cbd1b_0_71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4356cbd1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4356cbd1b_0_57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4356cbd1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4356cbd1b_16_0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4356cbd1b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4356cbd1b_0_77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4356cbd1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356cbd1b_0_82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356cbd1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356cbd1b_0_162:notes"/>
          <p:cNvSpPr/>
          <p:nvPr>
            <p:ph idx="2" type="sldImg"/>
          </p:nvPr>
        </p:nvSpPr>
        <p:spPr>
          <a:xfrm>
            <a:off x="1005795" y="685800"/>
            <a:ext cx="4847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356cbd1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387" y="1094692"/>
            <a:ext cx="9960600" cy="30177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377" y="4166800"/>
            <a:ext cx="9960600" cy="11652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377" y="1626252"/>
            <a:ext cx="9960600" cy="28869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200"/>
              <a:buNone/>
              <a:defRPr sz="15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377" y="4634479"/>
            <a:ext cx="9960600" cy="19125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377" y="3162232"/>
            <a:ext cx="9960600" cy="12375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377" y="1694397"/>
            <a:ext cx="99606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2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20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20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2000"/>
              </a:spcBef>
              <a:spcAft>
                <a:spcPts val="20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377" y="1694397"/>
            <a:ext cx="46758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49070" y="1694397"/>
            <a:ext cx="46758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377" y="816857"/>
            <a:ext cx="3282600" cy="11109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377" y="2043024"/>
            <a:ext cx="3282600" cy="46743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102" y="661822"/>
            <a:ext cx="7443900" cy="60144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4663" y="37"/>
            <a:ext cx="5344800" cy="75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369" y="1813044"/>
            <a:ext cx="4728900" cy="2179200"/>
          </a:xfrm>
          <a:prstGeom prst="rect">
            <a:avLst/>
          </a:prstGeom>
        </p:spPr>
        <p:txBody>
          <a:bodyPr anchorCtr="0" anchor="b" bIns="116050" lIns="116050" spcFirstLastPara="1" rIns="116050" wrap="square" tIns="116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369" y="4121150"/>
            <a:ext cx="4728900" cy="1815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4270" y="1064737"/>
            <a:ext cx="4485300" cy="5432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  <a:defRPr>
                <a:solidFill>
                  <a:schemeClr val="dk1"/>
                </a:solidFill>
              </a:defRPr>
            </a:lvl1pPr>
            <a:lvl2pPr indent="-342900" lvl="1" marL="91440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2pPr>
            <a:lvl3pPr indent="-342900" lvl="2" marL="137160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42900" lvl="4" marL="228600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5pPr>
            <a:lvl6pPr indent="-342900" lvl="5" marL="274320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6pPr>
            <a:lvl7pPr indent="-342900" lvl="6" marL="320040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7pPr>
            <a:lvl8pPr indent="-342900" lvl="7" marL="365760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solidFill>
                  <a:schemeClr val="dk1"/>
                </a:solidFill>
              </a:defRPr>
            </a:lvl8pPr>
            <a:lvl9pPr indent="-342900" lvl="8" marL="4114800"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377" y="6219895"/>
            <a:ext cx="7012500" cy="8895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377" y="1694397"/>
            <a:ext cx="9960600" cy="5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Autofit/>
          </a:bodyPr>
          <a:lstStyle>
            <a:lvl1pPr indent="-374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Char char="●"/>
              <a:defRPr sz="2300">
                <a:solidFill>
                  <a:schemeClr val="lt2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 sz="1800">
                <a:solidFill>
                  <a:schemeClr val="lt2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 sz="1800">
                <a:solidFill>
                  <a:schemeClr val="lt2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800"/>
              <a:buChar char="■"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4293" y="6855976"/>
            <a:ext cx="6414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955900" y="654254"/>
            <a:ext cx="8369100" cy="23370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689326" cy="75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942925" y="1020000"/>
            <a:ext cx="9746400" cy="5875200"/>
          </a:xfrm>
          <a:prstGeom prst="rect">
            <a:avLst/>
          </a:prstGeom>
          <a:effectLst>
            <a:outerShdw blurRad="128588" rotWithShape="0" algn="bl" dir="5400000" dist="38100">
              <a:srgbClr val="000000">
                <a:alpha val="88000"/>
              </a:srgbClr>
            </a:outerShdw>
          </a:effectLst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Brewing in Pyrmont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Prepared for The </a:t>
            </a:r>
            <a:r>
              <a:rPr lang="en" sz="2400">
                <a:solidFill>
                  <a:srgbClr val="FFFFFF"/>
                </a:solidFill>
              </a:rPr>
              <a:t>Pyrmont </a:t>
            </a:r>
            <a:br>
              <a:rPr lang="en" sz="24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Historical Society, Nov 2019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Kev Staunton-Lambert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Head Brewer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PyrmontBrewery.com.au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275" y="3406600"/>
            <a:ext cx="3940049" cy="415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Grain - </a:t>
            </a:r>
            <a:r>
              <a:rPr lang="en"/>
              <a:t>Colonial grain - Varieties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Not a great deal of choice in colonial barley growing, most likely would have come from England, which likely means Pioneer (the brewery in Orange actually grows that today)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Mittagong, NSW was the first Maltings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Today we talk about bulk/base and speciality malts. Malts are roasted germinated grains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Grain - Base malts produced</a:t>
            </a:r>
            <a:r>
              <a:rPr lang="en"/>
              <a:t> in Australia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Common base malts grown and malted in Australia - note majority barley is animal feed not diastatic malt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Pale (2+6 row)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Pilsner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Ale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Vienna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Munich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650" y="3260425"/>
            <a:ext cx="6081675" cy="42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Grain - Specialties grown/imported in Australia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Heaps! </a:t>
            </a:r>
            <a:r>
              <a:rPr lang="en" sz="3600">
                <a:solidFill>
                  <a:srgbClr val="FFFFFF"/>
                </a:solidFill>
              </a:rPr>
              <a:t>Different</a:t>
            </a:r>
            <a:r>
              <a:rPr lang="en" sz="3600">
                <a:solidFill>
                  <a:srgbClr val="FFFFFF"/>
                </a:solidFill>
              </a:rPr>
              <a:t> varieties, mostly roast times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Few diastatic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Chocolate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Carahel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Aciduated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Crystal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Patent Black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… many ...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250" y="2539200"/>
            <a:ext cx="6966075" cy="50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Mash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Mashing is wetting then holding the grain at various temperatures for enzymes to convert starches into sugars - different grains and beer styles have mash steps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Ale typically 67C for 1 hour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Pilsner 51C for 30m then 67C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Lots of variations + flavours...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25" y="3781050"/>
            <a:ext cx="3666598" cy="378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Mash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Thats, </a:t>
            </a:r>
            <a:r>
              <a:rPr lang="en" sz="3600">
                <a:solidFill>
                  <a:srgbClr val="FFFFFF"/>
                </a:solidFill>
              </a:rPr>
              <a:t>51C for 30min then 67C for 30min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Most grains then need a mash out at 75C to avoid </a:t>
            </a:r>
            <a:r>
              <a:rPr lang="en" sz="3600">
                <a:solidFill>
                  <a:srgbClr val="FFFFFF"/>
                </a:solidFill>
              </a:rPr>
              <a:t>diacetyl</a:t>
            </a:r>
            <a:r>
              <a:rPr lang="en" sz="3600">
                <a:solidFill>
                  <a:srgbClr val="FFFFFF"/>
                </a:solidFill>
              </a:rPr>
              <a:t> (bad esters) being released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 1790’s Sydney, how?!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Like I said, Squire was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an absolute legend!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(this by the way is how its done today - this is 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 bluetooth computer controlled with thermocouple)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475" y="4206900"/>
            <a:ext cx="4472849" cy="335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3 - Lauter / Sparge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Removing the grain to leave wort (‘wert’)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Large tanks used in larger breweries which sift the grain away, small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scale you can just lift it out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Then gently (very gently)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wash the grain, typically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at 75C to about 115%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250" y="3345375"/>
            <a:ext cx="3649649" cy="41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4 - Boil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Literally hard boil at 100C (no less) for an hour to 1 1/2 hours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(hence the extra 15%)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Hops added at various stage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Bittering hops at the start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+ often in the middle boil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Aromatic hops at the end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045" y="3646826"/>
            <a:ext cx="3915274" cy="391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4050" y="2651425"/>
            <a:ext cx="3346473" cy="251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4 - Boil + Hops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Many types of hop, great Aussie and NZ ones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Bittering Hops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Admiral, Agnus, Apollom, Banner, Bitter Gold, Bravo, Brewer’s Gold, Bullion, California, </a:t>
            </a:r>
            <a:r>
              <a:rPr b="1" lang="en" sz="1400">
                <a:solidFill>
                  <a:srgbClr val="FFFFFF"/>
                </a:solidFill>
              </a:rPr>
              <a:t>Cluster</a:t>
            </a:r>
            <a:r>
              <a:rPr lang="en" sz="1200">
                <a:solidFill>
                  <a:srgbClr val="FFFFFF"/>
                </a:solidFill>
              </a:rPr>
              <a:t>, Chelan, Comet, Eastern Gold, Eroica, Feux-Coeur, Galena, Kitamidori, Magnum, Millennium, Newport, Outeniqua,Pacific Gem, Pacific Sunrise, Pilot, </a:t>
            </a:r>
            <a:r>
              <a:rPr b="1" lang="en" sz="1400">
                <a:solidFill>
                  <a:srgbClr val="FFFFFF"/>
                </a:solidFill>
              </a:rPr>
              <a:t>Pride of Ringwood</a:t>
            </a:r>
            <a:r>
              <a:rPr lang="en" sz="1200">
                <a:solidFill>
                  <a:srgbClr val="FFFFFF"/>
                </a:solidFill>
              </a:rPr>
              <a:t>, Satus, Sorachi Ace, Southern Brewer, Southern Star, Sovereign, Summit, Super Pride, Symphony, Tillicum, Toyomidori, Warrior, Yakima Cluster, Zenith, Zeus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Aromatic Hops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Ahil, Ahtanum, Amarillo, Amethyst, Aquila, Aramis, Atlas, Backa, Bianca, Blato, Blisk, Boadicea, BOR, Bramling, Canadian Redvine, Canterbury Whitebine, </a:t>
            </a:r>
            <a:r>
              <a:rPr b="1" lang="en" sz="1800">
                <a:solidFill>
                  <a:srgbClr val="FFFFFF"/>
                </a:solidFill>
              </a:rPr>
              <a:t>Cascade</a:t>
            </a:r>
            <a:r>
              <a:rPr lang="en" sz="1200">
                <a:solidFill>
                  <a:srgbClr val="FFFFFF"/>
                </a:solidFill>
              </a:rPr>
              <a:t> Cekin, Celeia, Cobb, Columbia, Crystal, Dana, Defender,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Density, Dunav, Early Bird, Early Green, Early Prolifi</a:t>
            </a:r>
            <a:r>
              <a:rPr lang="en" sz="1200">
                <a:solidFill>
                  <a:srgbClr val="FFFFFF"/>
                </a:solidFill>
              </a:rPr>
              <a:t>c, </a:t>
            </a:r>
            <a:r>
              <a:rPr lang="en" sz="1200">
                <a:solidFill>
                  <a:srgbClr val="FFFFFF"/>
                </a:solidFill>
              </a:rPr>
              <a:t>Early Promise, East Kent Golding, Eastern Green, Eastwell Golding, El Dorado, Ella, Elsaesser,Equinox, First Choice,Fuggle, Furano Ace, Gargoyle, Golden Star, Golding,Groene Bel,Hallertau, </a:t>
            </a:r>
            <a:r>
              <a:rPr b="1" lang="en" sz="1400">
                <a:solidFill>
                  <a:srgbClr val="FFFFFF"/>
                </a:solidFill>
              </a:rPr>
              <a:t>Hallertau</a:t>
            </a:r>
            <a:r>
              <a:rPr lang="en" sz="1200">
                <a:solidFill>
                  <a:srgbClr val="FFFFFF"/>
                </a:solidFill>
              </a:rPr>
              <a:t>,Helga,Hersbrucker,Red-Stem,Hüll Melon,Hybrid-2,Ivanhoe,Janus,Jester,Keyworth’s Early,Keyworth’s Midseason, Kohatu, Landhopfen, Liberty, Lubelska, Lubelska-Pulawy, Lucan, Mandarina Bavaria, Mathon, </a:t>
            </a:r>
            <a:r>
              <a:rPr b="1" lang="en" sz="1400">
                <a:solidFill>
                  <a:srgbClr val="FFFFFF"/>
                </a:solidFill>
              </a:rPr>
              <a:t>Motueka</a:t>
            </a:r>
            <a:r>
              <a:rPr lang="en" sz="1200">
                <a:solidFill>
                  <a:srgbClr val="FFFFFF"/>
                </a:solidFill>
              </a:rPr>
              <a:t>,Mount Hood,Mount Rainier,Nadwislanska,</a:t>
            </a:r>
            <a:r>
              <a:rPr b="1" lang="en" sz="1400">
                <a:solidFill>
                  <a:srgbClr val="FFFFFF"/>
                </a:solidFill>
              </a:rPr>
              <a:t>Nelson Sauvignon</a:t>
            </a:r>
            <a:r>
              <a:rPr lang="en" sz="1200">
                <a:solidFill>
                  <a:srgbClr val="FFFFFF"/>
                </a:solidFill>
              </a:rPr>
              <a:t> Nordgaard,Olympic,Omega,Pacific Jade,Pacifica,Palisade®,Petham Golding,Pocket Talisman,Precoce de Bourgogne,Premiant,Progress,Record,Red Earth,Riwaka,Saaz, Santiam,Saphir,Saxon,Serebrianka,Shinshuwase,Sladek,Sonnet,Spalt,Spalter … </a:t>
            </a:r>
            <a:r>
              <a:rPr lang="en" sz="1400">
                <a:solidFill>
                  <a:srgbClr val="FFFFFF"/>
                </a:solidFill>
              </a:rPr>
              <a:t>(lots and lots more!)</a:t>
            </a:r>
            <a:br>
              <a:rPr lang="en" sz="3600">
                <a:solidFill>
                  <a:srgbClr val="FFFFFF"/>
                </a:solidFill>
              </a:rPr>
            </a:br>
            <a:endParaRPr sz="3600">
              <a:solidFill>
                <a:srgbClr val="FFFFFF"/>
              </a:solidFill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594" y="0"/>
            <a:ext cx="5796932" cy="169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5 - Cool and Oxygenate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Yeast is very fickle about temperature, fermenting in Pyrmont can be tricky in depths of winter and heights of summer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Saison yeast happy at 28C fast (5 days) - Ales 18-22C is ok (takes 10 days) - Lager flat out dies outside 8-12C (and takes 3 months)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All modern yeasts - how did James Squire manage to do all this?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4000" y="-20150"/>
            <a:ext cx="1945324" cy="21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5 - Ferment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This is Pyrmont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Half Way House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Chocolate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Stout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(yes has real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Swiss Lindt in it)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Gravity is 1.050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000">
                <a:solidFill>
                  <a:srgbClr val="FFFFFF"/>
                </a:solidFill>
              </a:rPr>
              <a:t>(light bends in a sugar solution)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075" y="780000"/>
            <a:ext cx="3686824" cy="449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601" y="3210050"/>
            <a:ext cx="3950725" cy="430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5">
            <a:alphaModFix/>
          </a:blip>
          <a:srcRect b="29391" l="22524" r="19376" t="5740"/>
          <a:stretch/>
        </p:blipFill>
        <p:spPr>
          <a:xfrm>
            <a:off x="8210574" y="240575"/>
            <a:ext cx="1903601" cy="28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h</a:t>
            </a:r>
            <a:r>
              <a:rPr lang="en"/>
              <a:t>istory of beer in Pyrmont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Brewing </a:t>
            </a:r>
            <a:r>
              <a:rPr lang="en" sz="6000">
                <a:solidFill>
                  <a:srgbClr val="FFFFFF"/>
                </a:solidFill>
              </a:rPr>
              <a:t>=</a:t>
            </a:r>
            <a:r>
              <a:rPr lang="en" sz="6000">
                <a:solidFill>
                  <a:srgbClr val="FFFFFF"/>
                </a:solidFill>
              </a:rPr>
              <a:t> Beer = Pyrmont</a:t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Beer drinking in the pub has been central to working class Pyrmont in the truest sense of the word ‘</a:t>
            </a:r>
            <a:r>
              <a:rPr b="1" lang="en" sz="3600">
                <a:solidFill>
                  <a:srgbClr val="FFFFFF"/>
                </a:solidFill>
              </a:rPr>
              <a:t>Public House</a:t>
            </a:r>
            <a:r>
              <a:rPr lang="en" sz="3600">
                <a:solidFill>
                  <a:srgbClr val="FFFFFF"/>
                </a:solidFill>
              </a:rPr>
              <a:t>’ since earliest days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Pubs were shared spaces on literally every street corner because of the small houses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6 - Racking and Waiting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Beers often take weeks to condition and become ‘bright’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Oktoberfest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Märzens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traditionally</a:t>
            </a:r>
            <a:r>
              <a:rPr lang="en" sz="3600">
                <a:solidFill>
                  <a:srgbClr val="FFFFFF"/>
                </a:solidFill>
              </a:rPr>
              <a:t> are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made in April!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        … time to clean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249" y="3210600"/>
            <a:ext cx="4980525" cy="37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050" y="2542625"/>
            <a:ext cx="3250898" cy="22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6 - Waiting… Drink!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775225" y="1558450"/>
            <a:ext cx="9549900" cy="51588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Ok, the best part!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(SwitchMedia office bar</a:t>
            </a:r>
            <a:r>
              <a:rPr lang="en" sz="3000">
                <a:solidFill>
                  <a:srgbClr val="FFFFFF"/>
                </a:solidFill>
              </a:rPr>
              <a:t> </a:t>
            </a:r>
            <a:br>
              <a:rPr lang="en" sz="3000">
                <a:solidFill>
                  <a:srgbClr val="FFFFFF"/>
                </a:solidFill>
              </a:rPr>
            </a:br>
            <a:r>
              <a:rPr lang="en" sz="3000">
                <a:solidFill>
                  <a:srgbClr val="FFFFFF"/>
                </a:solidFill>
              </a:rPr>
              <a:t>Jones Bay Wharf)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750" y="1441250"/>
            <a:ext cx="4221701" cy="562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925" y="3985300"/>
            <a:ext cx="4306199" cy="323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3647" y="4811275"/>
            <a:ext cx="1732025" cy="23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625" y="5524850"/>
            <a:ext cx="2178913" cy="16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>
            <a:off x="6882250" y="6714900"/>
            <a:ext cx="1370100" cy="500400"/>
          </a:xfrm>
          <a:prstGeom prst="wedgeRectCallout">
            <a:avLst>
              <a:gd fmla="val -68897" name="adj1"/>
              <a:gd fmla="val -129426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Purgatory Pale</a:t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7589000" y="1114675"/>
            <a:ext cx="1370100" cy="500400"/>
          </a:xfrm>
          <a:prstGeom prst="wedgeRectCallout">
            <a:avLst>
              <a:gd fmla="val -74102" name="adj1"/>
              <a:gd fmla="val 274875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 Hole Helles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Pyrmont Brewery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458575" y="1694400"/>
            <a:ext cx="98664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(scenes of the Miller St brewery building)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25" y="2416600"/>
            <a:ext cx="3472050" cy="430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570" y="2416600"/>
            <a:ext cx="4470176" cy="324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5">
            <a:alphaModFix/>
          </a:blip>
          <a:srcRect b="22203" l="0" r="0" t="0"/>
          <a:stretch/>
        </p:blipFill>
        <p:spPr>
          <a:xfrm>
            <a:off x="4863575" y="4227950"/>
            <a:ext cx="4470176" cy="248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James’ brews nothing like modern beer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I’m </a:t>
            </a:r>
            <a:r>
              <a:rPr lang="en" sz="3600">
                <a:solidFill>
                  <a:srgbClr val="FFFFFF"/>
                </a:solidFill>
              </a:rPr>
              <a:t>intrigued</a:t>
            </a:r>
            <a:r>
              <a:rPr lang="en" sz="3600">
                <a:solidFill>
                  <a:srgbClr val="FFFFFF"/>
                </a:solidFill>
              </a:rPr>
              <a:t> as to what Squire’s beer tasted like, most likely and warm flat English ale (Marris Otter like flavours from the Pioneer)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We know he charged 4d for a bottle - but I don’t see any estates in his name and legend has it he stole quite a lot of those ingredients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We might never know… but something to try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Pyrmont Beer soon in some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Pyrmont pubs! (50L + 20L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A-type </a:t>
            </a:r>
            <a:r>
              <a:rPr lang="en" sz="3600">
                <a:solidFill>
                  <a:srgbClr val="FFFFFF"/>
                </a:solidFill>
              </a:rPr>
              <a:t>k</a:t>
            </a:r>
            <a:r>
              <a:rPr lang="en" sz="3600">
                <a:solidFill>
                  <a:srgbClr val="FFFFFF"/>
                </a:solidFill>
              </a:rPr>
              <a:t>egs) + bottle shops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(330ml cans) + corny kegs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Expect the occasional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growler refill, follow us on Facebook/Twitter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kev@pyrmontbrewery.com.au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425" y="140825"/>
            <a:ext cx="3940049" cy="41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5600" y="5574825"/>
            <a:ext cx="1651125" cy="16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public houses </a:t>
            </a:r>
            <a:r>
              <a:rPr lang="en"/>
              <a:t>on Miller Street Pyrmont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25" y="2573425"/>
            <a:ext cx="6239824" cy="47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3249" y="1496375"/>
            <a:ext cx="5907652" cy="3409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Harlequin and Half Way House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(also Gallon and others not far)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37768" l="0" r="0" t="0"/>
          <a:stretch/>
        </p:blipFill>
        <p:spPr>
          <a:xfrm>
            <a:off x="4685775" y="4905425"/>
            <a:ext cx="5795124" cy="19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6292025" y="6717296"/>
            <a:ext cx="1041300" cy="627900"/>
          </a:xfrm>
          <a:prstGeom prst="wedgeRectCallout">
            <a:avLst>
              <a:gd fmla="val 30460" name="adj1"/>
              <a:gd fmla="val -139819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Pyrmont Brewery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489450" y="6717300"/>
            <a:ext cx="1742100" cy="708300"/>
          </a:xfrm>
          <a:prstGeom prst="wedgeRectCallout">
            <a:avLst>
              <a:gd fmla="val 127829" name="adj1"/>
              <a:gd fmla="val -117701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Harlequin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(Edinburgh)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834050" y="6733925"/>
            <a:ext cx="1606200" cy="708300"/>
          </a:xfrm>
          <a:prstGeom prst="wedgeRectCallout">
            <a:avLst>
              <a:gd fmla="val 155279" name="adj1"/>
              <a:gd fmla="val 31301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Way House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Unlikely, but </a:t>
            </a:r>
            <a:r>
              <a:rPr i="1" lang="en"/>
              <a:t>possibly</a:t>
            </a:r>
            <a:r>
              <a:rPr lang="en"/>
              <a:t> first beer </a:t>
            </a:r>
            <a:r>
              <a:rPr i="1" lang="en"/>
              <a:t>in</a:t>
            </a:r>
            <a:r>
              <a:rPr lang="en"/>
              <a:t> Pyrmont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James Squire was the first to brew beer in the in 1790 (14km away from Pyrmont by boat)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He was certainly the first to get hops to grow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John Boston may have beat him to first commercial sale, but was corn based beer rather than barley and hops we know today, so James wins IMO as that’s legendary!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alcohol production </a:t>
            </a:r>
            <a:r>
              <a:rPr i="1" lang="en"/>
              <a:t>in</a:t>
            </a:r>
            <a:r>
              <a:rPr lang="en"/>
              <a:t> Pyrmont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The Colonial Sugar Refining Company</a:t>
            </a:r>
            <a:r>
              <a:rPr lang="en" sz="3600">
                <a:solidFill>
                  <a:srgbClr val="FFFFFF"/>
                </a:solidFill>
              </a:rPr>
              <a:t> we know distilled spirit methylated alcohol, (probably some rum) but to my knowledge the </a:t>
            </a:r>
            <a:r>
              <a:rPr b="1" lang="en" sz="3600">
                <a:solidFill>
                  <a:srgbClr val="FFFFFF"/>
                </a:solidFill>
              </a:rPr>
              <a:t>Pyrmont Brewery</a:t>
            </a:r>
            <a:r>
              <a:rPr lang="en" sz="3600">
                <a:solidFill>
                  <a:srgbClr val="FFFFFF"/>
                </a:solidFill>
              </a:rPr>
              <a:t> is actually the first in Pyrmont to brew </a:t>
            </a:r>
            <a:r>
              <a:rPr i="1" lang="en" sz="3600">
                <a:solidFill>
                  <a:srgbClr val="FFFFFF"/>
                </a:solidFill>
              </a:rPr>
              <a:t>traditional beer</a:t>
            </a:r>
            <a:r>
              <a:rPr lang="en" sz="3600">
                <a:solidFill>
                  <a:srgbClr val="FFFFFF"/>
                </a:solidFill>
              </a:rPr>
              <a:t> from barley malt grain and hops that won’t make you go blind! Well, no reported blindness in 12 years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                                      </a:t>
            </a:r>
            <a:r>
              <a:rPr lang="en" sz="2400">
                <a:solidFill>
                  <a:srgbClr val="FFFFFF"/>
                </a:solidFill>
              </a:rPr>
              <a:t>(brewery established early 2007)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brewing </a:t>
            </a:r>
            <a:r>
              <a:rPr i="1" lang="en"/>
              <a:t>near</a:t>
            </a:r>
            <a:r>
              <a:rPr lang="en"/>
              <a:t> Pyrmont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Obviously the Lord Nelson (</a:t>
            </a:r>
            <a:r>
              <a:rPr lang="en" sz="3600">
                <a:solidFill>
                  <a:srgbClr val="FFFFFF"/>
                </a:solidFill>
              </a:rPr>
              <a:t>Rocks</a:t>
            </a:r>
            <a:r>
              <a:rPr lang="en" sz="3600">
                <a:solidFill>
                  <a:srgbClr val="FFFFFF"/>
                </a:solidFill>
              </a:rPr>
              <a:t>) needs a </a:t>
            </a:r>
            <a:r>
              <a:rPr lang="en" sz="3600">
                <a:solidFill>
                  <a:srgbClr val="FFFFFF"/>
                </a:solidFill>
              </a:rPr>
              <a:t>honorary</a:t>
            </a:r>
            <a:r>
              <a:rPr lang="en" sz="3600">
                <a:solidFill>
                  <a:srgbClr val="FFFFFF"/>
                </a:solidFill>
              </a:rPr>
              <a:t> mention, on-site </a:t>
            </a:r>
            <a:r>
              <a:rPr lang="en" sz="3600">
                <a:solidFill>
                  <a:schemeClr val="dk1"/>
                </a:solidFill>
              </a:rPr>
              <a:t>brewing </a:t>
            </a:r>
            <a:r>
              <a:rPr lang="en" sz="3600">
                <a:solidFill>
                  <a:srgbClr val="FFFFFF"/>
                </a:solidFill>
              </a:rPr>
              <a:t>since 1986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+ fair number of newer breweries in order of distance from Pyrmont… All Hands (Darling Harbour), Staves (Broadway), Redline (Tramsheds), Wayward and Malt Shovel (Camperdown), The Surry Hills and </a:t>
            </a:r>
            <a:r>
              <a:rPr lang="en" sz="3600">
                <a:solidFill>
                  <a:srgbClr val="FFFFFF"/>
                </a:solidFill>
              </a:rPr>
              <a:t>Redoak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actually involved in brewing beer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Step 1 Find Grain </a:t>
            </a:r>
            <a:r>
              <a:rPr lang="en" sz="3000">
                <a:solidFill>
                  <a:srgbClr val="FFFFFF"/>
                </a:solidFill>
              </a:rPr>
              <a:t>(grow and malt some barley)</a:t>
            </a:r>
            <a:r>
              <a:rPr lang="en" sz="3600">
                <a:solidFill>
                  <a:srgbClr val="FFFFFF"/>
                </a:solidFill>
              </a:rPr>
              <a:t>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Step 2 Mash it</a:t>
            </a:r>
            <a:r>
              <a:rPr lang="en" sz="3600">
                <a:solidFill>
                  <a:srgbClr val="FFFFFF"/>
                </a:solidFill>
              </a:rPr>
              <a:t> </a:t>
            </a:r>
            <a:r>
              <a:rPr lang="en" sz="3000">
                <a:solidFill>
                  <a:srgbClr val="FFFFFF"/>
                </a:solidFill>
              </a:rPr>
              <a:t>(convert starches to sugar)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Step 3 Lauter</a:t>
            </a:r>
            <a:r>
              <a:rPr lang="en" sz="3600">
                <a:solidFill>
                  <a:srgbClr val="FFFFFF"/>
                </a:solidFill>
              </a:rPr>
              <a:t> </a:t>
            </a:r>
            <a:r>
              <a:rPr lang="en" sz="3000">
                <a:solidFill>
                  <a:srgbClr val="FFFFFF"/>
                </a:solidFill>
              </a:rPr>
              <a:t>(remove grain/sparge to get wort)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Step 4 Boil</a:t>
            </a:r>
            <a:r>
              <a:rPr lang="en" sz="3600">
                <a:solidFill>
                  <a:srgbClr val="FFFFFF"/>
                </a:solidFill>
              </a:rPr>
              <a:t> wort with hops </a:t>
            </a:r>
            <a:r>
              <a:rPr lang="en" sz="3000">
                <a:solidFill>
                  <a:srgbClr val="FFFFFF"/>
                </a:solidFill>
              </a:rPr>
              <a:t>(kills bad enzymes)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Step 5 Ferment with yeast</a:t>
            </a:r>
            <a:r>
              <a:rPr lang="en" sz="3600">
                <a:solidFill>
                  <a:srgbClr val="FFFFFF"/>
                </a:solidFill>
              </a:rPr>
              <a:t> </a:t>
            </a:r>
            <a:r>
              <a:rPr lang="en" sz="3000">
                <a:solidFill>
                  <a:srgbClr val="FFFFFF"/>
                </a:solidFill>
              </a:rPr>
              <a:t>(= ethanol + co2)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Step 6 Wait for a bit, drink it, rinse and repeat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     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Find Grain - today thats easy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Though you need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lots of it!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Typical 50L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Commercial keg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~ 12kg grain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Consider this in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Colonial days...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000" y="1369550"/>
            <a:ext cx="6125327" cy="6125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Grain - providers in 1800s Australia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775225" y="1694400"/>
            <a:ext cx="9549900" cy="5022900"/>
          </a:xfrm>
          <a:prstGeom prst="rect">
            <a:avLst/>
          </a:prstGeom>
        </p:spPr>
        <p:txBody>
          <a:bodyPr anchorCtr="0" anchor="t" bIns="116050" lIns="116050" spcFirstLastPara="1" rIns="116050" wrap="square" tIns="116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Many others, but these guys, the De Salis + William Farrer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Farrer was first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to cross-breed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Wheat to make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it hardier to </a:t>
            </a:r>
            <a:br>
              <a:rPr lang="en" sz="3600">
                <a:solidFill>
                  <a:srgbClr val="FFFFFF"/>
                </a:solidFill>
              </a:rPr>
            </a:br>
            <a:r>
              <a:rPr lang="en" sz="3600">
                <a:solidFill>
                  <a:srgbClr val="FFFFFF"/>
                </a:solidFill>
              </a:rPr>
              <a:t>disease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100" y="2781651"/>
            <a:ext cx="6285224" cy="4780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